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261C-7B35-47D8-93D5-6377A867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771774"/>
            <a:ext cx="9068586" cy="1276350"/>
          </a:xfrm>
        </p:spPr>
        <p:txBody>
          <a:bodyPr/>
          <a:lstStyle/>
          <a:p>
            <a:r>
              <a:rPr lang="es-CL" dirty="0"/>
              <a:t>PISE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D2B9FA-C1F6-4E9F-81B9-40BEDA57A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4072462"/>
            <a:ext cx="9070848" cy="4572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CL" sz="3600" dirty="0">
                <a:solidFill>
                  <a:schemeClr val="tx1"/>
                </a:solidFill>
              </a:rPr>
              <a:t>lan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CL" sz="3600" dirty="0">
                <a:solidFill>
                  <a:schemeClr val="tx1"/>
                </a:solidFill>
              </a:rPr>
              <a:t>ntegral de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CL" sz="3600" dirty="0">
                <a:solidFill>
                  <a:schemeClr val="tx1"/>
                </a:solidFill>
              </a:rPr>
              <a:t>eguridad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CL" sz="3600" dirty="0">
                <a:solidFill>
                  <a:schemeClr val="tx1"/>
                </a:solidFill>
              </a:rPr>
              <a:t>scolar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7CE8D9-9720-49A1-97B6-CD01C232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4" y="1500713"/>
            <a:ext cx="3422342" cy="9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3AEC-F16A-411E-84CE-A99DC082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095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PISE: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CL" dirty="0">
                <a:solidFill>
                  <a:schemeClr val="tx1"/>
                </a:solidFill>
              </a:rPr>
              <a:t>lan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CL" dirty="0">
                <a:solidFill>
                  <a:schemeClr val="tx1"/>
                </a:solidFill>
              </a:rPr>
              <a:t>ntegral de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CL" dirty="0">
                <a:solidFill>
                  <a:schemeClr val="tx1"/>
                </a:solidFill>
              </a:rPr>
              <a:t>eguridad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CL" dirty="0">
                <a:solidFill>
                  <a:schemeClr val="tx1"/>
                </a:solidFill>
              </a:rPr>
              <a:t>scolar.</a:t>
            </a:r>
            <a:endParaRPr lang="es-ES" b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B4118B7-C4A2-4F5B-ABA0-F02AD712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600" dirty="0"/>
              <a:t>La misión del grupo es coordinar a toda la comunidad escolar del establecimiento, con el fin de ir logrando una activa y masiva participación en las actividades que aporten al plan evacuación en caso de emergencias, puesto que apunta a su mayor seguridad y, por ende, a su mejor calidad de vida. </a:t>
            </a:r>
            <a:endParaRPr lang="es-CL" sz="3600" dirty="0">
              <a:solidFill>
                <a:schemeClr val="tx1"/>
              </a:solidFill>
            </a:endParaRPr>
          </a:p>
          <a:p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A161F-F336-4D47-A87C-0936B121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556" y="416800"/>
            <a:ext cx="4705350" cy="1371600"/>
          </a:xfrm>
        </p:spPr>
        <p:txBody>
          <a:bodyPr>
            <a:normAutofit/>
          </a:bodyPr>
          <a:lstStyle/>
          <a:p>
            <a:pPr algn="ctr"/>
            <a:r>
              <a:rPr lang="es-CL" sz="8000" b="1" dirty="0">
                <a:solidFill>
                  <a:schemeClr val="accent6">
                    <a:lumMod val="75000"/>
                  </a:schemeClr>
                </a:solidFill>
              </a:rPr>
              <a:t>Siniestros</a:t>
            </a:r>
            <a:endParaRPr lang="es-E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imagen incendio">
            <a:extLst>
              <a:ext uri="{FF2B5EF4-FFF2-40B4-BE49-F238E27FC236}">
                <a16:creationId xmlns:a16="http://schemas.microsoft.com/office/drawing/2014/main" id="{BBF58D21-8DA3-4BF5-8A04-78632034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45" y="1894463"/>
            <a:ext cx="2963641" cy="1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13A50BC-9C9C-493F-9655-8228C2A1A9DB}"/>
              </a:ext>
            </a:extLst>
          </p:cNvPr>
          <p:cNvGrpSpPr/>
          <p:nvPr/>
        </p:nvGrpSpPr>
        <p:grpSpPr>
          <a:xfrm>
            <a:off x="3189237" y="4175585"/>
            <a:ext cx="2169184" cy="2383234"/>
            <a:chOff x="5022921" y="2476500"/>
            <a:chExt cx="2169184" cy="2383234"/>
          </a:xfrm>
        </p:grpSpPr>
        <p:pic>
          <p:nvPicPr>
            <p:cNvPr id="1030" name="Picture 6" descr="Resultado de imagen para accidente escalera">
              <a:extLst>
                <a:ext uri="{FF2B5EF4-FFF2-40B4-BE49-F238E27FC236}">
                  <a16:creationId xmlns:a16="http://schemas.microsoft.com/office/drawing/2014/main" id="{2303ADFA-2D2F-4C72-A4DA-4765D03B8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9" r="14001"/>
            <a:stretch/>
          </p:blipFill>
          <p:spPr bwMode="auto">
            <a:xfrm>
              <a:off x="5067300" y="2476500"/>
              <a:ext cx="2057399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8AABF86-BAD4-43D5-B0F0-09F3225DDA4F}"/>
                </a:ext>
              </a:extLst>
            </p:cNvPr>
            <p:cNvSpPr/>
            <p:nvPr/>
          </p:nvSpPr>
          <p:spPr>
            <a:xfrm>
              <a:off x="5022921" y="4151848"/>
              <a:ext cx="216918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Accidente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AF0F192-58BF-4F23-B9EE-504BC276DC9B}"/>
              </a:ext>
            </a:extLst>
          </p:cNvPr>
          <p:cNvGrpSpPr/>
          <p:nvPr/>
        </p:nvGrpSpPr>
        <p:grpSpPr>
          <a:xfrm>
            <a:off x="4529563" y="1423874"/>
            <a:ext cx="3132873" cy="2389454"/>
            <a:chOff x="458983" y="2014835"/>
            <a:chExt cx="3132873" cy="2389454"/>
          </a:xfrm>
        </p:grpSpPr>
        <p:pic>
          <p:nvPicPr>
            <p:cNvPr id="1028" name="Picture 4" descr="Imagen relacionada">
              <a:extLst>
                <a:ext uri="{FF2B5EF4-FFF2-40B4-BE49-F238E27FC236}">
                  <a16:creationId xmlns:a16="http://schemas.microsoft.com/office/drawing/2014/main" id="{B22A9BAC-FD24-43D0-835F-A0E4D34A6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83" y="2635732"/>
              <a:ext cx="3132873" cy="176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3001324-0D1E-4905-BD40-A088B93F9571}"/>
                </a:ext>
              </a:extLst>
            </p:cNvPr>
            <p:cNvSpPr/>
            <p:nvPr/>
          </p:nvSpPr>
          <p:spPr>
            <a:xfrm>
              <a:off x="1382107" y="2014835"/>
              <a:ext cx="13917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Sismo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3BFC956-B327-445D-8E9F-75ED636BC457}"/>
              </a:ext>
            </a:extLst>
          </p:cNvPr>
          <p:cNvGrpSpPr/>
          <p:nvPr/>
        </p:nvGrpSpPr>
        <p:grpSpPr>
          <a:xfrm>
            <a:off x="954132" y="1387914"/>
            <a:ext cx="2239705" cy="3557295"/>
            <a:chOff x="874815" y="4384089"/>
            <a:chExt cx="2239705" cy="3557295"/>
          </a:xfrm>
        </p:grpSpPr>
        <p:pic>
          <p:nvPicPr>
            <p:cNvPr id="1032" name="Picture 8" descr="Resultado de imagen para dibujo explosion">
              <a:extLst>
                <a:ext uri="{FF2B5EF4-FFF2-40B4-BE49-F238E27FC236}">
                  <a16:creationId xmlns:a16="http://schemas.microsoft.com/office/drawing/2014/main" id="{D28477BB-46EC-419E-8735-BEA1F0475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15" y="4384089"/>
              <a:ext cx="2155825" cy="232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63D9F42-968E-40ED-8504-B924D0392903}"/>
                </a:ext>
              </a:extLst>
            </p:cNvPr>
            <p:cNvSpPr/>
            <p:nvPr/>
          </p:nvSpPr>
          <p:spPr>
            <a:xfrm>
              <a:off x="912635" y="6617945"/>
              <a:ext cx="220188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Artefacto </a:t>
              </a:r>
            </a:p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explosivo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EB0BD5F-F24A-4C05-8F8F-2FFDF35DBC20}"/>
              </a:ext>
            </a:extLst>
          </p:cNvPr>
          <p:cNvGrpSpPr/>
          <p:nvPr/>
        </p:nvGrpSpPr>
        <p:grpSpPr>
          <a:xfrm>
            <a:off x="7662436" y="4283490"/>
            <a:ext cx="2534347" cy="2275329"/>
            <a:chOff x="7177743" y="4303273"/>
            <a:chExt cx="2534347" cy="2275329"/>
          </a:xfrm>
        </p:grpSpPr>
        <p:pic>
          <p:nvPicPr>
            <p:cNvPr id="1034" name="Picture 10" descr="Resultado de imagen para dibujo de fuga de gas">
              <a:extLst>
                <a:ext uri="{FF2B5EF4-FFF2-40B4-BE49-F238E27FC236}">
                  <a16:creationId xmlns:a16="http://schemas.microsoft.com/office/drawing/2014/main" id="{DD28F64E-233F-49BA-9BD4-EF1D25C2B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956" y="4303273"/>
              <a:ext cx="2098110" cy="180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2B892D7-FE04-40FB-9913-0324B14CB3E3}"/>
                </a:ext>
              </a:extLst>
            </p:cNvPr>
            <p:cNvSpPr/>
            <p:nvPr/>
          </p:nvSpPr>
          <p:spPr>
            <a:xfrm>
              <a:off x="7177743" y="5870716"/>
              <a:ext cx="253434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Fuga de 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75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B0EAF-E3CD-4239-9628-82EEFB24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87020"/>
            <a:ext cx="8477250" cy="1156944"/>
          </a:xfrm>
        </p:spPr>
        <p:txBody>
          <a:bodyPr/>
          <a:lstStyle/>
          <a:p>
            <a:r>
              <a:rPr lang="es-CL" dirty="0"/>
              <a:t>Pasos a seguir en una </a:t>
            </a:r>
            <a:r>
              <a:rPr lang="es-CL" b="1" dirty="0"/>
              <a:t>evacuación</a:t>
            </a:r>
            <a:r>
              <a:rPr lang="es-CL" dirty="0"/>
              <a:t>: </a:t>
            </a:r>
            <a:endParaRPr lang="es-ES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98E1EB0-C267-4204-8790-F3F956972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88859"/>
              </p:ext>
            </p:extLst>
          </p:nvPr>
        </p:nvGraphicFramePr>
        <p:xfrm>
          <a:off x="571500" y="1246188"/>
          <a:ext cx="11049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410">
                  <a:extLst>
                    <a:ext uri="{9D8B030D-6E8A-4147-A177-3AD203B41FA5}">
                      <a16:colId xmlns:a16="http://schemas.microsoft.com/office/drawing/2014/main" val="3932292295"/>
                    </a:ext>
                  </a:extLst>
                </a:gridCol>
                <a:gridCol w="5655590">
                  <a:extLst>
                    <a:ext uri="{9D8B030D-6E8A-4147-A177-3AD203B41FA5}">
                      <a16:colId xmlns:a16="http://schemas.microsoft.com/office/drawing/2014/main" val="319813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  <a:latin typeface="+mj-lt"/>
                        </a:rPr>
                        <a:t>1. 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Todos los integrantes del establecimiento dejarán de realizar sus tareas diarias y se prepararán para esperar la orden de evacuación si fuese necesario. </a:t>
                      </a:r>
                    </a:p>
                    <a:p>
                      <a:endParaRPr lang="es-ES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Evite llevar objetos en sus manos y n</a:t>
                      </a:r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regrese para recoger objetos personales. </a:t>
                      </a:r>
                    </a:p>
                    <a:p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5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Conservar y promover la calma. </a:t>
                      </a:r>
                      <a:endParaRPr lang="es-ES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vez en la zona de seguridad, permanezca ahí hasta recibir instrucciones del personal a cargo de la evacuación. </a:t>
                      </a: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 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Todos los integrantes del establecimiento deberán obedecer la orden del monitor de apoyo y coordinador de área o piso.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8.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vez en la zona de seguridad, permanezca ahí hasta recibir instrucciones del personal a cargo de la evacuación. 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31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 dirigirán hacia la zona de seguridad, por la vía de evacuación que se le indique.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9.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necesario rapidez y orden en la acción. </a:t>
                      </a: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6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 No corra, no grite y no empuje. Procure usar pasamanos en el caso de escaleras.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10. Si está fuera de su sala (patio, baño, pasillos, etc.), diríjase a la zona de seguridad de su curso en el patio grande.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2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4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DE5FE-73A3-467C-9014-FBA70FAD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Actividades del año</a:t>
            </a:r>
            <a:endParaRPr lang="es-ES" b="1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D3AEF82-1836-42E6-BB17-C1A16AEB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591800" cy="3931920"/>
          </a:xfrm>
        </p:spPr>
        <p:txBody>
          <a:bodyPr>
            <a:noAutofit/>
          </a:bodyPr>
          <a:lstStyle/>
          <a:p>
            <a:r>
              <a:rPr lang="es-CL" sz="3600" dirty="0"/>
              <a:t>Ensayos durante el año, para evaluar en funcionamiento de Seguridad Escolar.</a:t>
            </a:r>
          </a:p>
          <a:p>
            <a:pPr marL="0" indent="0">
              <a:buNone/>
            </a:pPr>
            <a:endParaRPr lang="es-CL" sz="3600" dirty="0"/>
          </a:p>
          <a:p>
            <a:r>
              <a:rPr lang="es-CL" sz="3600" dirty="0"/>
              <a:t>Mural en el 1° piso con información sobre Seguridad Escolar.</a:t>
            </a:r>
          </a:p>
          <a:p>
            <a:pPr marL="0" indent="0">
              <a:buNone/>
            </a:pPr>
            <a:endParaRPr lang="es-CL" sz="3600" dirty="0"/>
          </a:p>
          <a:p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2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26482-6C04-4579-B7AE-825B8426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s-CL" sz="3000" dirty="0"/>
              <a:t>¿Qué harías tú en caso de una emergencia?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000" dirty="0"/>
              <a:t>¿Hacia que sector del colegio te trasladarías?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000" dirty="0"/>
              <a:t>¿Qué acciones no se deben realizar frente a una emergencia?     ¿Por qué?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200" dirty="0"/>
              <a:t>En el hogar, ¿han conversado con las alumnas sobre la acción a realizar frente a un posible temblor o terremoto? </a:t>
            </a:r>
          </a:p>
          <a:p>
            <a:pPr marL="514350" indent="-514350">
              <a:buFont typeface="+mj-lt"/>
              <a:buAutoNum type="arabicParenR"/>
            </a:pPr>
            <a:endParaRPr lang="es-CL" sz="3200" dirty="0"/>
          </a:p>
          <a:p>
            <a:pPr marL="514350" indent="-514350">
              <a:buFont typeface="+mj-lt"/>
              <a:buAutoNum type="arabicParenR"/>
            </a:pPr>
            <a:r>
              <a:rPr lang="es-CL" sz="3200" dirty="0"/>
              <a:t>Como familias, ¿Tienen algún plan de acción?</a:t>
            </a:r>
            <a:endParaRPr lang="es-CL" sz="3000" dirty="0"/>
          </a:p>
          <a:p>
            <a:pPr marL="342900" indent="-342900">
              <a:buFont typeface="+mj-lt"/>
              <a:buAutoNum type="arabicParenR"/>
            </a:pPr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7071BE5-6BF1-8B47-ADAB-A7C8CEE96EC4}"/>
              </a:ext>
            </a:extLst>
          </p:cNvPr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CL" b="1"/>
              <a:t>Actividad en casa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19319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20D9F-A660-4101-A82F-8CF45C45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Integrantes</a:t>
            </a:r>
            <a:endParaRPr lang="es-ES" b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CB6D04B-DDBE-44D0-85E6-5DF5A96E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648950" cy="3931920"/>
          </a:xfrm>
        </p:spPr>
        <p:txBody>
          <a:bodyPr>
            <a:noAutofit/>
          </a:bodyPr>
          <a:lstStyle/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</a:rPr>
              <a:t>Dirección:  </a:t>
            </a:r>
            <a:r>
              <a:rPr lang="es-CL" sz="2500" dirty="0"/>
              <a:t>Hna. Anabella Parra.</a:t>
            </a:r>
          </a:p>
          <a:p>
            <a:pPr marL="0" indent="0">
              <a:buNone/>
            </a:pPr>
            <a:endParaRPr lang="es-CL" sz="1500" dirty="0"/>
          </a:p>
          <a:p>
            <a:r>
              <a:rPr lang="es-CL" sz="2500">
                <a:solidFill>
                  <a:schemeClr val="accent6">
                    <a:lumMod val="75000"/>
                  </a:schemeClr>
                </a:solidFill>
              </a:rPr>
              <a:t>Profesores</a:t>
            </a:r>
            <a:r>
              <a:rPr lang="es-CL" sz="25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CL" sz="2500" dirty="0">
                <a:solidFill>
                  <a:schemeClr val="tx1"/>
                </a:solidFill>
              </a:rPr>
              <a:t>Macarena Morales. (Coordinadora seguridad)</a:t>
            </a:r>
          </a:p>
          <a:p>
            <a:pPr marL="274320" lvl="1" indent="0">
              <a:buNone/>
            </a:pPr>
            <a:r>
              <a:rPr lang="es-CL" sz="2500" dirty="0">
                <a:solidFill>
                  <a:schemeClr val="tx1"/>
                </a:solidFill>
              </a:rPr>
              <a:t>	         </a:t>
            </a:r>
            <a:r>
              <a:rPr lang="es-ES" sz="2500" dirty="0">
                <a:solidFill>
                  <a:schemeClr val="tx1"/>
                </a:solidFill>
              </a:rPr>
              <a:t>Rocío Fuentes. </a:t>
            </a:r>
          </a:p>
          <a:p>
            <a:pPr marL="274320" lvl="1" indent="0">
              <a:buNone/>
            </a:pPr>
            <a:r>
              <a:rPr lang="es-CL" sz="2500" dirty="0"/>
              <a:t>	</a:t>
            </a:r>
            <a:r>
              <a:rPr lang="es-ES" sz="2500" dirty="0"/>
              <a:t>         Roberto Fuentealba</a:t>
            </a:r>
            <a:endParaRPr lang="es-CL" sz="2500" dirty="0"/>
          </a:p>
          <a:p>
            <a:pPr marL="274320" lvl="1" indent="0">
              <a:buNone/>
            </a:pPr>
            <a:endParaRPr lang="es-CL" sz="3400" dirty="0"/>
          </a:p>
        </p:txBody>
      </p:sp>
    </p:spTree>
    <p:extLst>
      <p:ext uri="{BB962C8B-B14F-4D97-AF65-F5344CB8AC3E}">
        <p14:creationId xmlns:p14="http://schemas.microsoft.com/office/powerpoint/2010/main" val="329044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105</TotalTime>
  <Words>412</Words>
  <Application>Microsoft Macintosh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Garamond</vt:lpstr>
      <vt:lpstr>Savon</vt:lpstr>
      <vt:lpstr>PISE</vt:lpstr>
      <vt:lpstr>PISE: Plan Integral de Seguridad Escolar.</vt:lpstr>
      <vt:lpstr>Siniestros</vt:lpstr>
      <vt:lpstr>Pasos a seguir en una evacuación: </vt:lpstr>
      <vt:lpstr>Actividades del año</vt:lpstr>
      <vt:lpstr>Presentación de PowerPoint</vt:lpstr>
      <vt:lpstr>Integrantes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PISE</dc:title>
  <dc:creator>Makita</dc:creator>
  <cp:lastModifiedBy>macarena morales lópez</cp:lastModifiedBy>
  <cp:revision>13</cp:revision>
  <dcterms:created xsi:type="dcterms:W3CDTF">2018-03-13T02:05:27Z</dcterms:created>
  <dcterms:modified xsi:type="dcterms:W3CDTF">2020-03-22T23:56:27Z</dcterms:modified>
</cp:coreProperties>
</file>