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63" r:id="rId3"/>
    <p:sldId id="264" r:id="rId4"/>
    <p:sldId id="260" r:id="rId5"/>
    <p:sldId id="259" r:id="rId6"/>
    <p:sldId id="265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3/22/20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025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79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68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8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02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0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80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93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350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3/22/20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222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32912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FA8313C-9D16-4AD2-8E4F-A0D8A5B25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7" y="2771774"/>
            <a:ext cx="9068586" cy="1276350"/>
          </a:xfrm>
        </p:spPr>
        <p:txBody>
          <a:bodyPr/>
          <a:lstStyle/>
          <a:p>
            <a:r>
              <a:rPr lang="es-CL" dirty="0"/>
              <a:t>PISE</a:t>
            </a:r>
            <a:endParaRPr lang="es-ES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C85E912-C090-4A5C-AF32-34226F611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444" y="4072462"/>
            <a:ext cx="9070848" cy="457201"/>
          </a:xfrm>
        </p:spPr>
        <p:txBody>
          <a:bodyPr>
            <a:noAutofit/>
          </a:bodyPr>
          <a:lstStyle/>
          <a:p>
            <a:r>
              <a:rPr lang="es-CL" sz="3600" dirty="0">
                <a:solidFill>
                  <a:srgbClr val="FF0000"/>
                </a:solidFill>
              </a:rPr>
              <a:t>P</a:t>
            </a:r>
            <a:r>
              <a:rPr lang="es-CL" sz="3600" dirty="0">
                <a:solidFill>
                  <a:schemeClr val="tx1"/>
                </a:solidFill>
              </a:rPr>
              <a:t>lan </a:t>
            </a:r>
            <a:r>
              <a:rPr lang="es-CL" sz="3600" dirty="0">
                <a:solidFill>
                  <a:srgbClr val="FF0000"/>
                </a:solidFill>
              </a:rPr>
              <a:t>I</a:t>
            </a:r>
            <a:r>
              <a:rPr lang="es-CL" sz="3600" dirty="0">
                <a:solidFill>
                  <a:schemeClr val="tx1"/>
                </a:solidFill>
              </a:rPr>
              <a:t>ntegral de </a:t>
            </a:r>
            <a:r>
              <a:rPr lang="es-CL" sz="3600" dirty="0">
                <a:solidFill>
                  <a:srgbClr val="FF0000"/>
                </a:solidFill>
              </a:rPr>
              <a:t>S</a:t>
            </a:r>
            <a:r>
              <a:rPr lang="es-CL" sz="3600" dirty="0">
                <a:solidFill>
                  <a:schemeClr val="tx1"/>
                </a:solidFill>
              </a:rPr>
              <a:t>eguridad </a:t>
            </a:r>
            <a:r>
              <a:rPr lang="es-CL" sz="3600" dirty="0">
                <a:solidFill>
                  <a:srgbClr val="FF0000"/>
                </a:solidFill>
              </a:rPr>
              <a:t>E</a:t>
            </a:r>
            <a:r>
              <a:rPr lang="es-CL" sz="3600" dirty="0">
                <a:solidFill>
                  <a:schemeClr val="tx1"/>
                </a:solidFill>
              </a:rPr>
              <a:t>scolar</a:t>
            </a:r>
            <a:endParaRPr lang="es-ES" sz="360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B817CF4-5A7F-4720-A0B6-94B79DCC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44" y="1500713"/>
            <a:ext cx="3422342" cy="93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2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53AEC-F16A-411E-84CE-A99DC082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90956"/>
          </a:xfrm>
        </p:spPr>
        <p:txBody>
          <a:bodyPr>
            <a:normAutofit/>
          </a:bodyPr>
          <a:lstStyle/>
          <a:p>
            <a:pPr algn="ctr"/>
            <a:r>
              <a:rPr lang="es-CL" b="1" dirty="0"/>
              <a:t>¿Qué es PISE? </a:t>
            </a:r>
            <a:endParaRPr lang="es-ES" b="1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2B4118B7-C4A2-4F5B-ABA0-F02AD7122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3600" dirty="0"/>
              <a:t>Es el </a:t>
            </a:r>
            <a:r>
              <a:rPr lang="es-CL" sz="36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s-CL" sz="3600" dirty="0"/>
              <a:t>lan </a:t>
            </a:r>
            <a:r>
              <a:rPr lang="es-CL" sz="3600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s-CL" sz="3600" dirty="0"/>
              <a:t>ntegral de </a:t>
            </a:r>
            <a:r>
              <a:rPr lang="es-CL" sz="36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s-CL" sz="3600" dirty="0"/>
              <a:t>eguridad </a:t>
            </a:r>
            <a:r>
              <a:rPr lang="es-CL" sz="36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s-CL" sz="3600" dirty="0"/>
              <a:t>scolar, donde la misión del grupo es coordinar a toda la comunidad escolar del establecimiento, con el fin de ir logrando una activa y masiva participación en las actividades que aporten al plan evacuación en caso de emergencias, puesto que apunta a su mayor seguridad y, por ende, a su mejor calidad de vida. </a:t>
            </a:r>
            <a:endParaRPr lang="es-CL" sz="3600" dirty="0">
              <a:solidFill>
                <a:schemeClr val="tx1"/>
              </a:solidFill>
            </a:endParaRPr>
          </a:p>
          <a:p>
            <a:endParaRPr lang="es-E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CA161F-F336-4D47-A87C-0936B121D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556" y="416800"/>
            <a:ext cx="4705350" cy="1371600"/>
          </a:xfrm>
        </p:spPr>
        <p:txBody>
          <a:bodyPr>
            <a:normAutofit/>
          </a:bodyPr>
          <a:lstStyle/>
          <a:p>
            <a:pPr algn="ctr"/>
            <a:r>
              <a:rPr lang="es-CL" sz="8000" b="1" dirty="0">
                <a:solidFill>
                  <a:schemeClr val="accent6">
                    <a:lumMod val="75000"/>
                  </a:schemeClr>
                </a:solidFill>
              </a:rPr>
              <a:t>Siniestros</a:t>
            </a:r>
            <a:endParaRPr lang="es-ES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Resultado de imagen para imagen incendio">
            <a:extLst>
              <a:ext uri="{FF2B5EF4-FFF2-40B4-BE49-F238E27FC236}">
                <a16:creationId xmlns:a16="http://schemas.microsoft.com/office/drawing/2014/main" id="{BBF58D21-8DA3-4BF5-8A04-786320346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45" y="1894463"/>
            <a:ext cx="2963641" cy="16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513A50BC-9C9C-493F-9655-8228C2A1A9DB}"/>
              </a:ext>
            </a:extLst>
          </p:cNvPr>
          <p:cNvGrpSpPr/>
          <p:nvPr/>
        </p:nvGrpSpPr>
        <p:grpSpPr>
          <a:xfrm>
            <a:off x="3189237" y="4175585"/>
            <a:ext cx="2169184" cy="2383234"/>
            <a:chOff x="5022921" y="2476500"/>
            <a:chExt cx="2169184" cy="2383234"/>
          </a:xfrm>
        </p:grpSpPr>
        <p:pic>
          <p:nvPicPr>
            <p:cNvPr id="1030" name="Picture 6" descr="Resultado de imagen para accidente escalera">
              <a:extLst>
                <a:ext uri="{FF2B5EF4-FFF2-40B4-BE49-F238E27FC236}">
                  <a16:creationId xmlns:a16="http://schemas.microsoft.com/office/drawing/2014/main" id="{2303ADFA-2D2F-4C72-A4DA-4765D03B819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99" r="14001"/>
            <a:stretch/>
          </p:blipFill>
          <p:spPr bwMode="auto">
            <a:xfrm>
              <a:off x="5067300" y="2476500"/>
              <a:ext cx="2057399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8AABF86-BAD4-43D5-B0F0-09F3225DDA4F}"/>
                </a:ext>
              </a:extLst>
            </p:cNvPr>
            <p:cNvSpPr/>
            <p:nvPr/>
          </p:nvSpPr>
          <p:spPr>
            <a:xfrm>
              <a:off x="5022921" y="4151848"/>
              <a:ext cx="2169184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Accidente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AF0F192-58BF-4F23-B9EE-504BC276DC9B}"/>
              </a:ext>
            </a:extLst>
          </p:cNvPr>
          <p:cNvGrpSpPr/>
          <p:nvPr/>
        </p:nvGrpSpPr>
        <p:grpSpPr>
          <a:xfrm>
            <a:off x="4529563" y="1423874"/>
            <a:ext cx="3132873" cy="2389454"/>
            <a:chOff x="458983" y="2014835"/>
            <a:chExt cx="3132873" cy="2389454"/>
          </a:xfrm>
        </p:grpSpPr>
        <p:pic>
          <p:nvPicPr>
            <p:cNvPr id="1028" name="Picture 4" descr="Imagen relacionada">
              <a:extLst>
                <a:ext uri="{FF2B5EF4-FFF2-40B4-BE49-F238E27FC236}">
                  <a16:creationId xmlns:a16="http://schemas.microsoft.com/office/drawing/2014/main" id="{B22A9BAC-FD24-43D0-835F-A0E4D34A6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83" y="2635732"/>
              <a:ext cx="3132873" cy="1768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83001324-0D1E-4905-BD40-A088B93F9571}"/>
                </a:ext>
              </a:extLst>
            </p:cNvPr>
            <p:cNvSpPr/>
            <p:nvPr/>
          </p:nvSpPr>
          <p:spPr>
            <a:xfrm>
              <a:off x="1382107" y="2014835"/>
              <a:ext cx="139172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Sismo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C3BFC956-B327-445D-8E9F-75ED636BC457}"/>
              </a:ext>
            </a:extLst>
          </p:cNvPr>
          <p:cNvGrpSpPr/>
          <p:nvPr/>
        </p:nvGrpSpPr>
        <p:grpSpPr>
          <a:xfrm>
            <a:off x="954132" y="1387914"/>
            <a:ext cx="2239705" cy="3557295"/>
            <a:chOff x="874815" y="4384089"/>
            <a:chExt cx="2239705" cy="3557295"/>
          </a:xfrm>
        </p:grpSpPr>
        <p:pic>
          <p:nvPicPr>
            <p:cNvPr id="1032" name="Picture 8" descr="Resultado de imagen para dibujo explosion">
              <a:extLst>
                <a:ext uri="{FF2B5EF4-FFF2-40B4-BE49-F238E27FC236}">
                  <a16:creationId xmlns:a16="http://schemas.microsoft.com/office/drawing/2014/main" id="{D28477BB-46EC-419E-8735-BEA1F04758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815" y="4384089"/>
              <a:ext cx="2155825" cy="2321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63D9F42-968E-40ED-8504-B924D0392903}"/>
                </a:ext>
              </a:extLst>
            </p:cNvPr>
            <p:cNvSpPr/>
            <p:nvPr/>
          </p:nvSpPr>
          <p:spPr>
            <a:xfrm>
              <a:off x="912635" y="6617945"/>
              <a:ext cx="2201885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Artefacto </a:t>
              </a:r>
            </a:p>
            <a:p>
              <a:pPr algn="ctr"/>
              <a:r>
                <a:rPr lang="es-E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explosivo</a:t>
              </a: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FEB0BD5F-F24A-4C05-8F8F-2FFDF35DBC20}"/>
              </a:ext>
            </a:extLst>
          </p:cNvPr>
          <p:cNvGrpSpPr/>
          <p:nvPr/>
        </p:nvGrpSpPr>
        <p:grpSpPr>
          <a:xfrm>
            <a:off x="7662436" y="4283490"/>
            <a:ext cx="2534347" cy="2275329"/>
            <a:chOff x="7177743" y="4303273"/>
            <a:chExt cx="2534347" cy="2275329"/>
          </a:xfrm>
        </p:grpSpPr>
        <p:pic>
          <p:nvPicPr>
            <p:cNvPr id="1034" name="Picture 10" descr="Resultado de imagen para dibujo de fuga de gas">
              <a:extLst>
                <a:ext uri="{FF2B5EF4-FFF2-40B4-BE49-F238E27FC236}">
                  <a16:creationId xmlns:a16="http://schemas.microsoft.com/office/drawing/2014/main" id="{DD28F64E-233F-49BA-9BD4-EF1D25C2B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3956" y="4303273"/>
              <a:ext cx="2098110" cy="1808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2B892D7-FE04-40FB-9913-0324B14CB3E3}"/>
                </a:ext>
              </a:extLst>
            </p:cNvPr>
            <p:cNvSpPr/>
            <p:nvPr/>
          </p:nvSpPr>
          <p:spPr>
            <a:xfrm>
              <a:off x="7177743" y="5870716"/>
              <a:ext cx="253434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Fuga de gas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975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/>
          <a:lstStyle/>
          <a:p>
            <a:r>
              <a:rPr lang="es-CL" dirty="0"/>
              <a:t>Pasos de la evacuación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F92E78D-BE13-49DA-8263-3F980BE14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29FFD001-D39E-44BD-B090-3C1D9B3365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360535"/>
              </p:ext>
            </p:extLst>
          </p:nvPr>
        </p:nvGraphicFramePr>
        <p:xfrm>
          <a:off x="571499" y="1466849"/>
          <a:ext cx="110490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93410">
                  <a:extLst>
                    <a:ext uri="{9D8B030D-6E8A-4147-A177-3AD203B41FA5}">
                      <a16:colId xmlns:a16="http://schemas.microsoft.com/office/drawing/2014/main" val="3932292295"/>
                    </a:ext>
                  </a:extLst>
                </a:gridCol>
                <a:gridCol w="5655590">
                  <a:extLst>
                    <a:ext uri="{9D8B030D-6E8A-4147-A177-3AD203B41FA5}">
                      <a16:colId xmlns:a16="http://schemas.microsoft.com/office/drawing/2014/main" val="31981321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  <a:latin typeface="+mj-lt"/>
                        </a:rPr>
                        <a:t>1. 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Todos los integrantes del establecimiento dejarán de realizar sus tareas diarias y se prepararán para esperar la orden de evacuación si fuese necesario. </a:t>
                      </a:r>
                    </a:p>
                    <a:p>
                      <a:endParaRPr lang="es-ES" sz="18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Evite llevar objetos en sus manos y n</a:t>
                      </a:r>
                      <a:r>
                        <a:rPr lang="es-ES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 regrese para recoger objetos personales. </a:t>
                      </a:r>
                    </a:p>
                    <a:p>
                      <a:endParaRPr lang="es-CL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651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Conservar y promover la calma. </a:t>
                      </a:r>
                      <a:endParaRPr lang="es-ES" sz="18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 vez en la zona de seguridad, permanezca ahí hasta recibir instrucciones del personal a cargo de la evacuación. </a:t>
                      </a:r>
                    </a:p>
                    <a:p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176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 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Todos los integrantes del establecimiento deberán obedecer la orden del monitor de apoyo y coordinador de área o piso.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8.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Una vez en la zona de seguridad, permanezca ahí hasta recibir instrucciones del personal a cargo de la evacuación. 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031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Se dirigirán hacia la zona de seguridad, por la vía de evacuación que se le indique.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9. </a:t>
                      </a:r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 necesario rapidez y orden en la acción. </a:t>
                      </a:r>
                    </a:p>
                    <a:p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668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8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5. No corra, no grite y no empuje. Procure usar pasamanos en el caso de escaleras.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800" dirty="0">
                          <a:solidFill>
                            <a:schemeClr val="tx1"/>
                          </a:solidFill>
                        </a:rPr>
                        <a:t>10. Si está fuera de su sala (patio, baño, pasillos, etc.), diríjase a la zona de seguridad de su curso en el patio grande.</a:t>
                      </a:r>
                      <a:endParaRPr lang="es-E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24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780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/>
              <a:t>Actividades anuales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9650" y="2390776"/>
            <a:ext cx="10744200" cy="4362452"/>
          </a:xfrm>
        </p:spPr>
        <p:txBody>
          <a:bodyPr>
            <a:normAutofit/>
          </a:bodyPr>
          <a:lstStyle/>
          <a:p>
            <a:r>
              <a:rPr lang="es-CL" sz="4000" dirty="0"/>
              <a:t>Ensayos durante el año, para evaluar en funcionamiento de Seguridad Escolar.</a:t>
            </a:r>
          </a:p>
          <a:p>
            <a:pPr marL="0" indent="0">
              <a:buNone/>
            </a:pPr>
            <a:endParaRPr lang="es-CL" sz="4000" dirty="0"/>
          </a:p>
          <a:p>
            <a:r>
              <a:rPr lang="es-CL" sz="4000" dirty="0"/>
              <a:t>Mural en el 1° piso con información sobre Seguridad Escolar.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76950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D0FC266-94F8-4073-9215-8B6267E5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/>
          <a:lstStyle/>
          <a:p>
            <a:pPr algn="ctr"/>
            <a:r>
              <a:rPr lang="es-CL" b="1" dirty="0"/>
              <a:t>Actividad en casa</a:t>
            </a:r>
            <a:endParaRPr lang="es-ES" b="1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2C465A5E-D681-4047-8DE4-9078117E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es-CL" sz="3000" dirty="0"/>
              <a:t>¿Qué harías tú en caso de una emergencia?</a:t>
            </a:r>
          </a:p>
          <a:p>
            <a:pPr marL="514350" indent="-514350">
              <a:buFont typeface="+mj-lt"/>
              <a:buAutoNum type="arabicParenR"/>
            </a:pPr>
            <a:endParaRPr lang="es-CL" sz="3000" dirty="0"/>
          </a:p>
          <a:p>
            <a:pPr marL="514350" indent="-514350">
              <a:buFont typeface="+mj-lt"/>
              <a:buAutoNum type="arabicParenR"/>
            </a:pPr>
            <a:r>
              <a:rPr lang="es-CL" sz="3000" dirty="0"/>
              <a:t>¿Hacia que sector del colegio te trasladarías?</a:t>
            </a:r>
          </a:p>
          <a:p>
            <a:pPr marL="514350" indent="-514350">
              <a:buFont typeface="+mj-lt"/>
              <a:buAutoNum type="arabicParenR"/>
            </a:pPr>
            <a:endParaRPr lang="es-CL" sz="3000" dirty="0"/>
          </a:p>
          <a:p>
            <a:pPr marL="514350" indent="-514350">
              <a:buFont typeface="+mj-lt"/>
              <a:buAutoNum type="arabicParenR"/>
            </a:pPr>
            <a:r>
              <a:rPr lang="es-CL" sz="3000" dirty="0"/>
              <a:t>¿Qué acciones no se deben realizar frente a una emergencia?     ¿Por qué?</a:t>
            </a:r>
          </a:p>
          <a:p>
            <a:pPr marL="514350" indent="-514350">
              <a:buFont typeface="+mj-lt"/>
              <a:buAutoNum type="arabicParenR"/>
            </a:pPr>
            <a:endParaRPr lang="es-CL" sz="3000" dirty="0"/>
          </a:p>
          <a:p>
            <a:pPr marL="514350" indent="-514350">
              <a:buFont typeface="+mj-lt"/>
              <a:buAutoNum type="arabicParenR"/>
            </a:pPr>
            <a:r>
              <a:rPr lang="es-CL" sz="3200" dirty="0"/>
              <a:t>En el hogar, ¿han conversado con las alumnas sobre la acción a realizar frente a un posible temblor o terremoto? </a:t>
            </a:r>
          </a:p>
          <a:p>
            <a:pPr marL="514350" indent="-514350">
              <a:buFont typeface="+mj-lt"/>
              <a:buAutoNum type="arabicParenR"/>
            </a:pPr>
            <a:endParaRPr lang="es-CL" sz="3200" dirty="0"/>
          </a:p>
          <a:p>
            <a:pPr marL="514350" indent="-514350">
              <a:buFont typeface="+mj-lt"/>
              <a:buAutoNum type="arabicParenR"/>
            </a:pPr>
            <a:r>
              <a:rPr lang="es-CL" sz="3200" dirty="0"/>
              <a:t>Como familias, ¿Tienen algún plan de acción?</a:t>
            </a:r>
            <a:endParaRPr lang="es-CL" sz="3000" dirty="0"/>
          </a:p>
          <a:p>
            <a:pPr marL="342900" indent="-342900">
              <a:buFont typeface="+mj-lt"/>
              <a:buAutoNum type="arabicParenR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3662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40080"/>
            <a:ext cx="9601196" cy="1303867"/>
          </a:xfrm>
        </p:spPr>
        <p:txBody>
          <a:bodyPr/>
          <a:lstStyle/>
          <a:p>
            <a:r>
              <a:rPr lang="es-CL" dirty="0"/>
              <a:t>Integrantes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4FE9A942-D366-43A3-9E26-8875439F84F8}"/>
              </a:ext>
            </a:extLst>
          </p:cNvPr>
          <p:cNvSpPr txBox="1">
            <a:spLocks/>
          </p:cNvSpPr>
          <p:nvPr/>
        </p:nvSpPr>
        <p:spPr>
          <a:xfrm>
            <a:off x="771525" y="1734397"/>
            <a:ext cx="10648950" cy="3931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CL" sz="2500" dirty="0">
                <a:solidFill>
                  <a:schemeClr val="accent6">
                    <a:lumMod val="75000"/>
                  </a:schemeClr>
                </a:solidFill>
              </a:rPr>
              <a:t>Dirección:  </a:t>
            </a:r>
            <a:r>
              <a:rPr lang="es-CL" sz="2500" dirty="0"/>
              <a:t>Hna. Anabella Parra.</a:t>
            </a:r>
          </a:p>
          <a:p>
            <a:pPr marL="0" indent="0">
              <a:buFont typeface="Arial"/>
              <a:buNone/>
            </a:pPr>
            <a:endParaRPr lang="es-CL" sz="1500" dirty="0"/>
          </a:p>
          <a:p>
            <a:r>
              <a:rPr lang="es-CL" sz="2500" dirty="0">
                <a:solidFill>
                  <a:schemeClr val="accent6">
                    <a:lumMod val="75000"/>
                  </a:schemeClr>
                </a:solidFill>
              </a:rPr>
              <a:t>Profesores: </a:t>
            </a:r>
            <a:r>
              <a:rPr lang="es-CL" sz="2500" dirty="0">
                <a:solidFill>
                  <a:schemeClr val="tx1"/>
                </a:solidFill>
              </a:rPr>
              <a:t>Macarena Morales. (Coordinadora seguridad)</a:t>
            </a:r>
          </a:p>
          <a:p>
            <a:pPr marL="274320" lvl="1" indent="0">
              <a:buFont typeface="Arial"/>
              <a:buNone/>
            </a:pPr>
            <a:r>
              <a:rPr lang="es-CL" sz="2500" dirty="0">
                <a:solidFill>
                  <a:schemeClr val="tx1"/>
                </a:solidFill>
              </a:rPr>
              <a:t>	         		</a:t>
            </a:r>
            <a:r>
              <a:rPr lang="es-ES" sz="2500" dirty="0">
                <a:solidFill>
                  <a:schemeClr val="tx1"/>
                </a:solidFill>
              </a:rPr>
              <a:t>Rocío Fuentes.</a:t>
            </a:r>
          </a:p>
          <a:p>
            <a:pPr marL="274320" lvl="1" indent="0">
              <a:buFont typeface="Arial"/>
              <a:buNone/>
            </a:pPr>
            <a:r>
              <a:rPr lang="es-CL" sz="2500" dirty="0"/>
              <a:t>	</a:t>
            </a:r>
            <a:r>
              <a:rPr lang="es-ES" sz="2500" dirty="0"/>
              <a:t>      		Roberto Fuentealba</a:t>
            </a:r>
            <a:endParaRPr lang="es-CL" sz="3400" dirty="0"/>
          </a:p>
        </p:txBody>
      </p:sp>
    </p:spTree>
    <p:extLst>
      <p:ext uri="{BB962C8B-B14F-4D97-AF65-F5344CB8AC3E}">
        <p14:creationId xmlns:p14="http://schemas.microsoft.com/office/powerpoint/2010/main" val="4132870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90</TotalTime>
  <Words>418</Words>
  <Application>Microsoft Macintosh PowerPoint</Application>
  <PresentationFormat>Panorámica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Savon</vt:lpstr>
      <vt:lpstr>PISE</vt:lpstr>
      <vt:lpstr>¿Qué es PISE? </vt:lpstr>
      <vt:lpstr>Siniestros</vt:lpstr>
      <vt:lpstr>Pasos de la evacuación</vt:lpstr>
      <vt:lpstr>Actividades anuales</vt:lpstr>
      <vt:lpstr>Actividad en casa</vt:lpstr>
      <vt:lpstr>Integrantes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PISE</dc:title>
  <dc:creator>Lore</dc:creator>
  <cp:lastModifiedBy>macarena morales lópez</cp:lastModifiedBy>
  <cp:revision>27</cp:revision>
  <dcterms:created xsi:type="dcterms:W3CDTF">2018-03-12T00:08:48Z</dcterms:created>
  <dcterms:modified xsi:type="dcterms:W3CDTF">2020-03-22T23:56:01Z</dcterms:modified>
</cp:coreProperties>
</file>